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83" r:id="rId5"/>
    <p:sldId id="284" r:id="rId6"/>
    <p:sldId id="285" r:id="rId7"/>
    <p:sldId id="286" r:id="rId8"/>
    <p:sldId id="287" r:id="rId9"/>
    <p:sldId id="288" r:id="rId10"/>
    <p:sldId id="289" r:id="rId11"/>
    <p:sldId id="290" r:id="rId12"/>
    <p:sldId id="304" r:id="rId13"/>
    <p:sldId id="259" r:id="rId14"/>
    <p:sldId id="281" r:id="rId15"/>
    <p:sldId id="279" r:id="rId16"/>
    <p:sldId id="303" r:id="rId17"/>
    <p:sldId id="280"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456" autoAdjust="0"/>
  </p:normalViewPr>
  <p:slideViewPr>
    <p:cSldViewPr snapToGrid="0">
      <p:cViewPr varScale="1">
        <p:scale>
          <a:sx n="58" d="100"/>
          <a:sy n="58" d="100"/>
        </p:scale>
        <p:origin x="11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C27C9-4D95-4F2C-B62E-D181C7BE01C3}" type="datetimeFigureOut">
              <a:rPr lang="en-US" smtClean="0"/>
              <a:t>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D7B78-FFA4-4D1F-B103-697777345EA2}" type="slidenum">
              <a:rPr lang="en-US" smtClean="0"/>
              <a:t>‹#›</a:t>
            </a:fld>
            <a:endParaRPr lang="en-US"/>
          </a:p>
        </p:txBody>
      </p:sp>
    </p:spTree>
    <p:extLst>
      <p:ext uri="{BB962C8B-B14F-4D97-AF65-F5344CB8AC3E}">
        <p14:creationId xmlns:p14="http://schemas.microsoft.com/office/powerpoint/2010/main" val="2071639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Music, News, Video, Search Engines</a:t>
            </a:r>
          </a:p>
          <a:p>
            <a:r>
              <a:rPr lang="en-US" dirty="0" smtClean="0"/>
              <a:t>Because</a:t>
            </a:r>
            <a:r>
              <a:rPr lang="en-US" baseline="0" dirty="0" smtClean="0"/>
              <a:t> of geo location, some online content</a:t>
            </a:r>
            <a:endParaRPr lang="en-US" dirty="0"/>
          </a:p>
        </p:txBody>
      </p:sp>
      <p:sp>
        <p:nvSpPr>
          <p:cNvPr id="4" name="Slide Number Placeholder 3"/>
          <p:cNvSpPr>
            <a:spLocks noGrp="1"/>
          </p:cNvSpPr>
          <p:nvPr>
            <p:ph type="sldNum" sz="quarter" idx="10"/>
          </p:nvPr>
        </p:nvSpPr>
        <p:spPr/>
        <p:txBody>
          <a:bodyPr/>
          <a:lstStyle/>
          <a:p>
            <a:fld id="{255D7B78-FFA4-4D1F-B103-697777345EA2}" type="slidenum">
              <a:rPr lang="en-US" smtClean="0"/>
              <a:t>10</a:t>
            </a:fld>
            <a:endParaRPr lang="en-US"/>
          </a:p>
        </p:txBody>
      </p:sp>
    </p:spTree>
    <p:extLst>
      <p:ext uri="{BB962C8B-B14F-4D97-AF65-F5344CB8AC3E}">
        <p14:creationId xmlns:p14="http://schemas.microsoft.com/office/powerpoint/2010/main" val="380512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B0F0"/>
                </a:solidFill>
              </a:rPr>
              <a:t>POINT2POINT TUNNELING, IPSEC FRAMEWORK(A,T,E), LAYER2 TUNNELING PROTOCOL</a:t>
            </a:r>
          </a:p>
          <a:p>
            <a:endParaRPr lang="en-US" dirty="0"/>
          </a:p>
        </p:txBody>
      </p:sp>
      <p:sp>
        <p:nvSpPr>
          <p:cNvPr id="4" name="Slide Number Placeholder 3"/>
          <p:cNvSpPr>
            <a:spLocks noGrp="1"/>
          </p:cNvSpPr>
          <p:nvPr>
            <p:ph type="sldNum" sz="quarter" idx="10"/>
          </p:nvPr>
        </p:nvSpPr>
        <p:spPr/>
        <p:txBody>
          <a:bodyPr/>
          <a:lstStyle/>
          <a:p>
            <a:fld id="{255D7B78-FFA4-4D1F-B103-697777345EA2}" type="slidenum">
              <a:rPr lang="en-US" smtClean="0"/>
              <a:t>12</a:t>
            </a:fld>
            <a:endParaRPr lang="en-US"/>
          </a:p>
        </p:txBody>
      </p:sp>
    </p:spTree>
    <p:extLst>
      <p:ext uri="{BB962C8B-B14F-4D97-AF65-F5344CB8AC3E}">
        <p14:creationId xmlns:p14="http://schemas.microsoft.com/office/powerpoint/2010/main" val="1206495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Dynamic Host Configuration Protocol (</a:t>
            </a:r>
            <a:r>
              <a:rPr lang="en-US" sz="1200" b="1" i="0" kern="1200" dirty="0" smtClean="0">
                <a:solidFill>
                  <a:schemeClr val="tx1"/>
                </a:solidFill>
                <a:effectLst/>
                <a:latin typeface="+mn-lt"/>
                <a:ea typeface="+mn-ea"/>
                <a:cs typeface="+mn-cs"/>
              </a:rPr>
              <a:t>DHCP</a:t>
            </a:r>
            <a:r>
              <a:rPr lang="en-US" sz="1200" b="0" i="0" kern="1200" dirty="0" smtClean="0">
                <a:solidFill>
                  <a:schemeClr val="tx1"/>
                </a:solidFill>
                <a:effectLst/>
                <a:latin typeface="+mn-lt"/>
                <a:ea typeface="+mn-ea"/>
                <a:cs typeface="+mn-cs"/>
              </a:rPr>
              <a:t>) is a client/server protocol that automatically provides an Internet Protocol (IP) host with its IP address and other related configuration information such as the subnet mask and default gateway.</a:t>
            </a:r>
          </a:p>
          <a:p>
            <a:endParaRPr lang="en-US" sz="1200" b="0" i="0" kern="1200" dirty="0" smtClean="0">
              <a:solidFill>
                <a:schemeClr val="tx1"/>
              </a:solidFill>
              <a:effectLst/>
              <a:latin typeface="+mn-lt"/>
              <a:ea typeface="+mn-ea"/>
              <a:cs typeface="+mn-cs"/>
            </a:endParaRPr>
          </a:p>
          <a:p>
            <a:r>
              <a:rPr lang="en-US" dirty="0" err="1" smtClean="0"/>
              <a:t>Slaac</a:t>
            </a:r>
            <a:r>
              <a:rPr lang="en-US" dirty="0" smtClean="0"/>
              <a:t> stateless Address Auto Configuration</a:t>
            </a:r>
            <a:endParaRPr lang="en-US" dirty="0"/>
          </a:p>
        </p:txBody>
      </p:sp>
      <p:sp>
        <p:nvSpPr>
          <p:cNvPr id="4" name="Slide Number Placeholder 3"/>
          <p:cNvSpPr>
            <a:spLocks noGrp="1"/>
          </p:cNvSpPr>
          <p:nvPr>
            <p:ph type="sldNum" sz="quarter" idx="10"/>
          </p:nvPr>
        </p:nvSpPr>
        <p:spPr/>
        <p:txBody>
          <a:bodyPr/>
          <a:lstStyle/>
          <a:p>
            <a:fld id="{255D7B78-FFA4-4D1F-B103-697777345EA2}" type="slidenum">
              <a:rPr lang="en-US" smtClean="0"/>
              <a:t>15</a:t>
            </a:fld>
            <a:endParaRPr lang="en-US"/>
          </a:p>
        </p:txBody>
      </p:sp>
    </p:spTree>
    <p:extLst>
      <p:ext uri="{BB962C8B-B14F-4D97-AF65-F5344CB8AC3E}">
        <p14:creationId xmlns:p14="http://schemas.microsoft.com/office/powerpoint/2010/main" val="60728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1EE012-6817-4523-A25E-976DAAF0ED84}"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63710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1EE012-6817-4523-A25E-976DAAF0ED84}"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157766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1EE012-6817-4523-A25E-976DAAF0ED84}"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1290717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1EE012-6817-4523-A25E-976DAAF0ED84}"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53304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1EE012-6817-4523-A25E-976DAAF0ED84}"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219698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1EE012-6817-4523-A25E-976DAAF0ED84}" type="datetimeFigureOut">
              <a:rPr lang="en-US" smtClean="0"/>
              <a:t>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246263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1EE012-6817-4523-A25E-976DAAF0ED84}" type="datetimeFigureOut">
              <a:rPr lang="en-US" smtClean="0"/>
              <a:t>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210492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1EE012-6817-4523-A25E-976DAAF0ED84}" type="datetimeFigureOut">
              <a:rPr lang="en-US" smtClean="0"/>
              <a:t>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2092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EE012-6817-4523-A25E-976DAAF0ED84}" type="datetimeFigureOut">
              <a:rPr lang="en-US" smtClean="0"/>
              <a:t>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175307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1EE012-6817-4523-A25E-976DAAF0ED84}" type="datetimeFigureOut">
              <a:rPr lang="en-US" smtClean="0"/>
              <a:t>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122776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1EE012-6817-4523-A25E-976DAAF0ED84}" type="datetimeFigureOut">
              <a:rPr lang="en-US" smtClean="0"/>
              <a:t>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BA5C1-97B2-4DE8-B21F-26A4A018CE47}" type="slidenum">
              <a:rPr lang="en-US" smtClean="0"/>
              <a:t>‹#›</a:t>
            </a:fld>
            <a:endParaRPr lang="en-US"/>
          </a:p>
        </p:txBody>
      </p:sp>
    </p:spTree>
    <p:extLst>
      <p:ext uri="{BB962C8B-B14F-4D97-AF65-F5344CB8AC3E}">
        <p14:creationId xmlns:p14="http://schemas.microsoft.com/office/powerpoint/2010/main" val="354804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EE012-6817-4523-A25E-976DAAF0ED84}" type="datetimeFigureOut">
              <a:rPr lang="en-US" smtClean="0"/>
              <a:t>1/4/2016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BA5C1-97B2-4DE8-B21F-26A4A018CE47}" type="slidenum">
              <a:rPr lang="en-US" smtClean="0"/>
              <a:t>‹#›</a:t>
            </a:fld>
            <a:endParaRPr lang="en-US"/>
          </a:p>
        </p:txBody>
      </p:sp>
    </p:spTree>
    <p:extLst>
      <p:ext uri="{BB962C8B-B14F-4D97-AF65-F5344CB8AC3E}">
        <p14:creationId xmlns:p14="http://schemas.microsoft.com/office/powerpoint/2010/main" val="3764102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hyperlink" Target="#_Toc436067132"/><Relationship Id="rId3" Type="http://schemas.openxmlformats.org/officeDocument/2006/relationships/hyperlink" Target="#_Toc436067127"/><Relationship Id="rId7" Type="http://schemas.openxmlformats.org/officeDocument/2006/relationships/hyperlink" Target="#_Toc436067131"/><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_Toc436067130"/><Relationship Id="rId5" Type="http://schemas.openxmlformats.org/officeDocument/2006/relationships/hyperlink" Target="#_Toc436067129"/><Relationship Id="rId4" Type="http://schemas.openxmlformats.org/officeDocument/2006/relationships/hyperlink" Target="#_Toc436067128"/><Relationship Id="rId9" Type="http://schemas.openxmlformats.org/officeDocument/2006/relationships/hyperlink" Target="#_Toc436067133"/></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9357" y="2374531"/>
            <a:ext cx="7899042" cy="2543773"/>
          </a:xfrm>
          <a:prstGeom prst="rect">
            <a:avLst/>
          </a:prstGeom>
        </p:spPr>
        <p:txBody>
          <a:bodyPr wrap="square">
            <a:spAutoFit/>
          </a:bodyPr>
          <a:lstStyle/>
          <a:p>
            <a:pPr algn="ctr">
              <a:spcAft>
                <a:spcPts val="1500"/>
              </a:spcAft>
            </a:pPr>
            <a:r>
              <a:rPr lang="en-US" sz="3200" kern="1400" spc="25" dirty="0" smtClean="0">
                <a:solidFill>
                  <a:srgbClr val="17365D"/>
                </a:solidFill>
                <a:effectLst/>
                <a:latin typeface="Cambria" panose="02040503050406030204" pitchFamily="18" charset="0"/>
                <a:ea typeface="Times New Roman" panose="02020603050405020304" pitchFamily="18" charset="0"/>
                <a:cs typeface="Times New Roman" panose="02020603050405020304" pitchFamily="18" charset="0"/>
              </a:rPr>
              <a:t>Analysis of the Security Vulnerabilities in Virtual Private Networks</a:t>
            </a:r>
          </a:p>
          <a:p>
            <a:pPr algn="ctr">
              <a:lnSpc>
                <a:spcPct val="115000"/>
              </a:lnSpc>
            </a:pPr>
            <a:r>
              <a:rPr lang="en-US" dirty="0" smtClean="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LITERATURE REVIEW</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b="1" dirty="0" smtClean="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Atiqa Zafar &amp; Zaryab Khan</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i="1" dirty="0" smtClean="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School of Electrical Engineering and Computer Sciences,</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i="1" dirty="0" smtClean="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NUST Islamabad, PK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3144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36" b="10122"/>
          <a:stretch/>
        </p:blipFill>
        <p:spPr>
          <a:xfrm>
            <a:off x="0" y="689212"/>
            <a:ext cx="12203258" cy="6168788"/>
          </a:xfrm>
          <a:prstGeom prst="rect">
            <a:avLst/>
          </a:prstGeom>
        </p:spPr>
      </p:pic>
      <p:sp>
        <p:nvSpPr>
          <p:cNvPr id="3" name="Rectangle 2"/>
          <p:cNvSpPr/>
          <p:nvPr/>
        </p:nvSpPr>
        <p:spPr>
          <a:xfrm>
            <a:off x="2099274" y="0"/>
            <a:ext cx="8341264"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FREEDOM (ACCESS TO BLOCKED CONTENT)</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580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duotone>
              <a:schemeClr val="accent4">
                <a:shade val="45000"/>
                <a:satMod val="135000"/>
              </a:schemeClr>
              <a:prstClr val="white"/>
            </a:duotone>
          </a:blip>
          <a:srcRect l="23077" t="33909" r="57308" b="26539"/>
          <a:stretch/>
        </p:blipFill>
        <p:spPr>
          <a:xfrm>
            <a:off x="469710" y="436728"/>
            <a:ext cx="2552131" cy="2893326"/>
          </a:xfrm>
          <a:prstGeom prst="rect">
            <a:avLst/>
          </a:prstGeom>
          <a:ln>
            <a:noFill/>
          </a:ln>
          <a:effectLst>
            <a:softEdge rad="112500"/>
          </a:effectLst>
        </p:spPr>
      </p:pic>
      <p:pic>
        <p:nvPicPr>
          <p:cNvPr id="3" name="Picture 2"/>
          <p:cNvPicPr>
            <a:picLocks noChangeAspect="1"/>
          </p:cNvPicPr>
          <p:nvPr/>
        </p:nvPicPr>
        <p:blipFill rotWithShape="1">
          <a:blip r:embed="rId2"/>
          <a:srcRect l="53916" t="48647" r="20175" b="8816"/>
          <a:stretch/>
        </p:blipFill>
        <p:spPr>
          <a:xfrm>
            <a:off x="4694829" y="218366"/>
            <a:ext cx="2424752" cy="2238232"/>
          </a:xfrm>
          <a:prstGeom prst="rect">
            <a:avLst/>
          </a:prstGeom>
          <a:ln>
            <a:noFill/>
          </a:ln>
          <a:effectLst>
            <a:softEdge rad="112500"/>
          </a:effectLst>
        </p:spPr>
      </p:pic>
      <p:pic>
        <p:nvPicPr>
          <p:cNvPr id="4" name="Picture 3"/>
          <p:cNvPicPr>
            <a:picLocks noChangeAspect="1"/>
          </p:cNvPicPr>
          <p:nvPr/>
        </p:nvPicPr>
        <p:blipFill rotWithShape="1">
          <a:blip r:embed="rId3"/>
          <a:srcRect l="56224" t="51446" r="23847" b="19263"/>
          <a:stretch/>
        </p:blipFill>
        <p:spPr>
          <a:xfrm>
            <a:off x="7451678" y="669583"/>
            <a:ext cx="2593075" cy="2142699"/>
          </a:xfrm>
          <a:prstGeom prst="rect">
            <a:avLst/>
          </a:prstGeom>
          <a:ln>
            <a:noFill/>
          </a:ln>
          <a:effectLst>
            <a:softEdge rad="112500"/>
          </a:effectLst>
        </p:spPr>
      </p:pic>
      <p:sp>
        <p:nvSpPr>
          <p:cNvPr id="5" name="TextBox 4"/>
          <p:cNvSpPr txBox="1"/>
          <p:nvPr/>
        </p:nvSpPr>
        <p:spPr>
          <a:xfrm>
            <a:off x="7929351" y="2851961"/>
            <a:ext cx="2906973" cy="369332"/>
          </a:xfrm>
          <a:prstGeom prst="rect">
            <a:avLst/>
          </a:prstGeom>
          <a:noFill/>
        </p:spPr>
        <p:txBody>
          <a:bodyPr wrap="square" rtlCol="0">
            <a:spAutoFit/>
          </a:bodyPr>
          <a:lstStyle/>
          <a:p>
            <a:r>
              <a:rPr lang="en-US" b="1" dirty="0" smtClean="0">
                <a:solidFill>
                  <a:schemeClr val="bg1">
                    <a:lumMod val="50000"/>
                  </a:schemeClr>
                </a:solidFill>
              </a:rPr>
              <a:t>WIFI HOTSPOTS</a:t>
            </a:r>
            <a:endParaRPr lang="en-US" b="1" dirty="0">
              <a:solidFill>
                <a:schemeClr val="bg1">
                  <a:lumMod val="50000"/>
                </a:schemeClr>
              </a:solidFill>
            </a:endParaRPr>
          </a:p>
        </p:txBody>
      </p:sp>
      <p:pic>
        <p:nvPicPr>
          <p:cNvPr id="6" name="Picture 5"/>
          <p:cNvPicPr>
            <a:picLocks noChangeAspect="1"/>
          </p:cNvPicPr>
          <p:nvPr/>
        </p:nvPicPr>
        <p:blipFill rotWithShape="1">
          <a:blip r:embed="rId4"/>
          <a:srcRect l="51294" t="53545" r="20281" b="8582"/>
          <a:stretch/>
        </p:blipFill>
        <p:spPr>
          <a:xfrm>
            <a:off x="8748215" y="3330054"/>
            <a:ext cx="3006204" cy="2251881"/>
          </a:xfrm>
          <a:prstGeom prst="rect">
            <a:avLst/>
          </a:prstGeom>
          <a:ln>
            <a:noFill/>
          </a:ln>
          <a:effectLst>
            <a:softEdge rad="112500"/>
          </a:effectLst>
        </p:spPr>
      </p:pic>
      <p:pic>
        <p:nvPicPr>
          <p:cNvPr id="7" name="Picture 6"/>
          <p:cNvPicPr>
            <a:picLocks noChangeAspect="1"/>
          </p:cNvPicPr>
          <p:nvPr/>
        </p:nvPicPr>
        <p:blipFill rotWithShape="1">
          <a:blip r:embed="rId5"/>
          <a:srcRect l="56433" t="48461" r="25210" b="7696"/>
          <a:stretch/>
        </p:blipFill>
        <p:spPr>
          <a:xfrm>
            <a:off x="6061879" y="3650776"/>
            <a:ext cx="2388358" cy="3207224"/>
          </a:xfrm>
          <a:prstGeom prst="rect">
            <a:avLst/>
          </a:prstGeom>
          <a:ln>
            <a:noFill/>
          </a:ln>
          <a:effectLst>
            <a:softEdge rad="112500"/>
          </a:effectLst>
        </p:spPr>
      </p:pic>
      <p:pic>
        <p:nvPicPr>
          <p:cNvPr id="8" name="Picture 7"/>
          <p:cNvPicPr>
            <a:picLocks noChangeAspect="1"/>
          </p:cNvPicPr>
          <p:nvPr/>
        </p:nvPicPr>
        <p:blipFill rotWithShape="1">
          <a:blip r:embed="rId6"/>
          <a:srcRect l="48042" t="49394" r="15455" b="8256"/>
          <a:stretch/>
        </p:blipFill>
        <p:spPr>
          <a:xfrm>
            <a:off x="2596486" y="4500291"/>
            <a:ext cx="3316404" cy="2163287"/>
          </a:xfrm>
          <a:prstGeom prst="rect">
            <a:avLst/>
          </a:prstGeom>
          <a:ln>
            <a:noFill/>
          </a:ln>
          <a:effectLst>
            <a:softEdge rad="112500"/>
          </a:effectLst>
        </p:spPr>
      </p:pic>
    </p:spTree>
    <p:extLst>
      <p:ext uri="{BB962C8B-B14F-4D97-AF65-F5344CB8AC3E}">
        <p14:creationId xmlns:p14="http://schemas.microsoft.com/office/powerpoint/2010/main" val="425016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9476" t="32416" r="30560" b="31763"/>
          <a:stretch/>
        </p:blipFill>
        <p:spPr>
          <a:xfrm>
            <a:off x="5571839" y="1679982"/>
            <a:ext cx="6620161" cy="3220872"/>
          </a:xfrm>
          <a:prstGeom prst="rect">
            <a:avLst/>
          </a:prstGeom>
        </p:spPr>
      </p:pic>
      <p:sp>
        <p:nvSpPr>
          <p:cNvPr id="2" name="Rectangle 1"/>
          <p:cNvSpPr/>
          <p:nvPr/>
        </p:nvSpPr>
        <p:spPr>
          <a:xfrm>
            <a:off x="2094962" y="494216"/>
            <a:ext cx="7899042" cy="1063368"/>
          </a:xfrm>
          <a:prstGeom prst="rect">
            <a:avLst/>
          </a:prstGeom>
        </p:spPr>
        <p:txBody>
          <a:bodyPr wrap="square">
            <a:spAutoFit/>
          </a:bodyPr>
          <a:lstStyle/>
          <a:p>
            <a:pPr algn="ctr">
              <a:lnSpc>
                <a:spcPct val="115000"/>
              </a:lnSpc>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HOW VPNs WORK</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367912" y="2175801"/>
            <a:ext cx="10908406" cy="2031325"/>
          </a:xfrm>
          <a:prstGeom prst="rect">
            <a:avLst/>
          </a:prstGeom>
        </p:spPr>
        <p:txBody>
          <a:bodyPr wrap="square">
            <a:spAutoFit/>
          </a:bodyPr>
          <a:lstStyle/>
          <a:p>
            <a:pPr marL="285750" indent="-285750" algn="just">
              <a:buFont typeface="Arial" panose="020B0604020202020204" pitchFamily="34" charset="0"/>
              <a:buChar char="•"/>
            </a:pPr>
            <a:endParaRPr lang="en-US" b="0" i="0" u="none" strike="noStrike" baseline="0" dirty="0" smtClean="0">
              <a:solidFill>
                <a:srgbClr val="000000"/>
              </a:solidFill>
              <a:latin typeface="+mj-lt"/>
            </a:endParaRPr>
          </a:p>
          <a:p>
            <a:pPr marL="285750" indent="-285750" algn="just">
              <a:buFont typeface="Arial" panose="020B0604020202020204" pitchFamily="34" charset="0"/>
              <a:buChar char="•"/>
            </a:pPr>
            <a:r>
              <a:rPr lang="en-US" b="0" i="0" u="none" strike="noStrike" baseline="0" dirty="0" smtClean="0">
                <a:solidFill>
                  <a:srgbClr val="0070C0"/>
                </a:solidFill>
                <a:latin typeface="+mj-lt"/>
              </a:rPr>
              <a:t>Remote Access </a:t>
            </a:r>
            <a:r>
              <a:rPr lang="en-US" b="0" i="0" u="none" strike="noStrike" baseline="0" dirty="0" err="1" smtClean="0">
                <a:solidFill>
                  <a:srgbClr val="0070C0"/>
                </a:solidFill>
                <a:latin typeface="+mj-lt"/>
              </a:rPr>
              <a:t>vs</a:t>
            </a:r>
            <a:r>
              <a:rPr lang="en-US" b="0" i="0" u="none" strike="noStrike" baseline="0" dirty="0" smtClean="0">
                <a:solidFill>
                  <a:srgbClr val="0070C0"/>
                </a:solidFill>
                <a:latin typeface="+mj-lt"/>
              </a:rPr>
              <a:t> Site-to-Site (Extranet Server)</a:t>
            </a:r>
          </a:p>
          <a:p>
            <a:pPr algn="just"/>
            <a:endParaRPr lang="en-US" b="0" i="0" u="none" strike="noStrike" baseline="0" dirty="0" smtClean="0">
              <a:solidFill>
                <a:srgbClr val="0070C0"/>
              </a:solidFill>
              <a:latin typeface="+mj-lt"/>
            </a:endParaRPr>
          </a:p>
          <a:p>
            <a:pPr marL="285750" indent="-285750" algn="just">
              <a:buFont typeface="Arial" panose="020B0604020202020204" pitchFamily="34" charset="0"/>
              <a:buChar char="•"/>
            </a:pPr>
            <a:r>
              <a:rPr lang="en-US" dirty="0" smtClean="0">
                <a:solidFill>
                  <a:srgbClr val="0070C0"/>
                </a:solidFill>
                <a:latin typeface="+mj-lt"/>
              </a:rPr>
              <a:t>VNP requirements: </a:t>
            </a:r>
          </a:p>
          <a:p>
            <a:pPr lvl="1" algn="just"/>
            <a:r>
              <a:rPr lang="en-US" dirty="0" smtClean="0">
                <a:solidFill>
                  <a:srgbClr val="0070C0"/>
                </a:solidFill>
                <a:latin typeface="+mj-lt"/>
              </a:rPr>
              <a:t>1) Authentication (Identify, Protocols)</a:t>
            </a:r>
          </a:p>
          <a:p>
            <a:pPr lvl="1" algn="just"/>
            <a:r>
              <a:rPr lang="en-US" dirty="0" smtClean="0">
                <a:solidFill>
                  <a:srgbClr val="0070C0"/>
                </a:solidFill>
                <a:latin typeface="+mj-lt"/>
              </a:rPr>
              <a:t>2) Tunneling (Encapsulation of packets, Protocols)</a:t>
            </a:r>
          </a:p>
          <a:p>
            <a:pPr lvl="1" algn="just"/>
            <a:r>
              <a:rPr lang="en-US" dirty="0" smtClean="0">
                <a:solidFill>
                  <a:srgbClr val="0070C0"/>
                </a:solidFill>
                <a:latin typeface="+mj-lt"/>
              </a:rPr>
              <a:t>3) Encryption (AES, 3DES)</a:t>
            </a:r>
            <a:endParaRPr lang="en-US" dirty="0">
              <a:solidFill>
                <a:srgbClr val="0070C0"/>
              </a:solidFill>
              <a:latin typeface="+mj-lt"/>
            </a:endParaRPr>
          </a:p>
        </p:txBody>
      </p:sp>
      <p:sp>
        <p:nvSpPr>
          <p:cNvPr id="5" name="Rectangle 4"/>
          <p:cNvSpPr/>
          <p:nvPr/>
        </p:nvSpPr>
        <p:spPr>
          <a:xfrm>
            <a:off x="7910446" y="4207126"/>
            <a:ext cx="2820537" cy="369332"/>
          </a:xfrm>
          <a:prstGeom prst="rect">
            <a:avLst/>
          </a:prstGeom>
        </p:spPr>
        <p:txBody>
          <a:bodyPr wrap="square">
            <a:spAutoFit/>
          </a:bodyPr>
          <a:lstStyle/>
          <a:p>
            <a:r>
              <a:rPr lang="en-US" dirty="0" smtClean="0">
                <a:solidFill>
                  <a:srgbClr val="00B0F0"/>
                </a:solidFill>
              </a:rPr>
              <a:t>PPTL, IPSEC, L2TP</a:t>
            </a:r>
            <a:endParaRPr lang="en-US" dirty="0">
              <a:solidFill>
                <a:srgbClr val="00B0F0"/>
              </a:solidFill>
            </a:endParaRPr>
          </a:p>
        </p:txBody>
      </p:sp>
    </p:spTree>
    <p:extLst>
      <p:ext uri="{BB962C8B-B14F-4D97-AF65-F5344CB8AC3E}">
        <p14:creationId xmlns:p14="http://schemas.microsoft.com/office/powerpoint/2010/main" val="340064901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4962" y="494216"/>
            <a:ext cx="7899042" cy="1050929"/>
          </a:xfrm>
          <a:prstGeom prst="rect">
            <a:avLst/>
          </a:prstGeom>
        </p:spPr>
        <p:txBody>
          <a:bodyPr wrap="square">
            <a:spAutoFit/>
          </a:bodyPr>
          <a:lstStyle/>
          <a:p>
            <a:pPr algn="ctr">
              <a:lnSpc>
                <a:spcPct val="115000"/>
              </a:lnSpc>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WHY </a:t>
            </a:r>
            <a:r>
              <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WE CHOSE THE TOPIC</a:t>
            </a: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695458" y="1259093"/>
            <a:ext cx="10908406" cy="2862322"/>
          </a:xfrm>
          <a:prstGeom prst="rect">
            <a:avLst/>
          </a:prstGeom>
        </p:spPr>
        <p:txBody>
          <a:bodyPr wrap="square">
            <a:spAutoFit/>
          </a:bodyPr>
          <a:lstStyle/>
          <a:p>
            <a:pPr marL="285750" indent="-285750" algn="just">
              <a:buFont typeface="Arial" panose="020B0604020202020204" pitchFamily="34" charset="0"/>
              <a:buChar char="•"/>
            </a:pPr>
            <a:endParaRPr lang="en-US" b="0" i="0" u="none" strike="noStrike" baseline="0" dirty="0" smtClean="0">
              <a:solidFill>
                <a:srgbClr val="000000"/>
              </a:solidFill>
              <a:latin typeface="+mj-lt"/>
            </a:endParaRPr>
          </a:p>
          <a:p>
            <a:pPr marL="285750" indent="-285750" algn="just">
              <a:buFont typeface="Arial" panose="020B0604020202020204" pitchFamily="34" charset="0"/>
              <a:buChar char="•"/>
            </a:pPr>
            <a:r>
              <a:rPr lang="en-US" b="0" i="0" u="none" strike="noStrike" baseline="0" dirty="0" smtClean="0">
                <a:solidFill>
                  <a:srgbClr val="0070C0"/>
                </a:solidFill>
                <a:latin typeface="+mj-lt"/>
              </a:rPr>
              <a:t>rapid increase in the usage of VPNs </a:t>
            </a:r>
            <a:r>
              <a:rPr lang="en-US" dirty="0">
                <a:solidFill>
                  <a:srgbClr val="0070C0"/>
                </a:solidFill>
                <a:latin typeface="+mj-lt"/>
              </a:rPr>
              <a:t>by both individuals and organizations </a:t>
            </a:r>
          </a:p>
          <a:p>
            <a:pPr marL="285750" indent="-285750" algn="just">
              <a:buFont typeface="Arial" panose="020B0604020202020204" pitchFamily="34" charset="0"/>
              <a:buChar char="•"/>
            </a:pPr>
            <a:r>
              <a:rPr lang="en-US" dirty="0">
                <a:solidFill>
                  <a:srgbClr val="0070C0"/>
                </a:solidFill>
                <a:latin typeface="+mj-lt"/>
              </a:rPr>
              <a:t>boldly claiming about privacy and anonymity without undergoing any standard evaluations</a:t>
            </a:r>
          </a:p>
          <a:p>
            <a:pPr marL="285750" indent="-285750" algn="just">
              <a:buFont typeface="Arial" panose="020B0604020202020204" pitchFamily="34" charset="0"/>
              <a:buChar char="•"/>
            </a:pPr>
            <a:r>
              <a:rPr lang="en-US" dirty="0">
                <a:solidFill>
                  <a:srgbClr val="0070C0"/>
                </a:solidFill>
                <a:latin typeface="+mj-lt"/>
              </a:rPr>
              <a:t>not the impenetrable, secure systems </a:t>
            </a:r>
          </a:p>
          <a:p>
            <a:pPr marL="285750" indent="-285750" algn="just">
              <a:buFont typeface="Arial" panose="020B0604020202020204" pitchFamily="34" charset="0"/>
              <a:buChar char="•"/>
            </a:pPr>
            <a:endParaRPr lang="en-US" dirty="0" smtClean="0">
              <a:solidFill>
                <a:srgbClr val="0070C0"/>
              </a:solidFill>
              <a:latin typeface="+mj-lt"/>
            </a:endParaRPr>
          </a:p>
          <a:p>
            <a:pPr marL="285750" indent="-285750" algn="just">
              <a:buFont typeface="Arial" panose="020B0604020202020204" pitchFamily="34" charset="0"/>
              <a:buChar char="•"/>
            </a:pPr>
            <a:r>
              <a:rPr lang="en-US" dirty="0" smtClean="0">
                <a:solidFill>
                  <a:srgbClr val="0070C0"/>
                </a:solidFill>
                <a:latin typeface="+mj-lt"/>
              </a:rPr>
              <a:t>open </a:t>
            </a:r>
            <a:r>
              <a:rPr lang="en-US" dirty="0">
                <a:solidFill>
                  <a:srgbClr val="0070C0"/>
                </a:solidFill>
                <a:latin typeface="+mj-lt"/>
              </a:rPr>
              <a:t>to attacks </a:t>
            </a:r>
            <a:r>
              <a:rPr lang="en-US" dirty="0">
                <a:solidFill>
                  <a:srgbClr val="000000"/>
                </a:solidFill>
                <a:latin typeface="+mj-lt"/>
              </a:rPr>
              <a:t>such as IPv6 leakage, DNS hijacking, Offline Password Cracking, Man-in-the-Middle Attacks and Malware Infections etc. </a:t>
            </a:r>
            <a:r>
              <a:rPr lang="en-US" dirty="0" smtClean="0">
                <a:solidFill>
                  <a:srgbClr val="000000"/>
                </a:solidFill>
                <a:latin typeface="+mj-lt"/>
              </a:rPr>
              <a:t>Over </a:t>
            </a:r>
            <a:r>
              <a:rPr lang="en-US" dirty="0">
                <a:solidFill>
                  <a:srgbClr val="0070C0"/>
                </a:solidFill>
                <a:latin typeface="+mj-lt"/>
              </a:rPr>
              <a:t>half of the 16 VPN services, looked into by a group of researchers[19] </a:t>
            </a:r>
            <a:r>
              <a:rPr lang="en-US" dirty="0">
                <a:solidFill>
                  <a:srgbClr val="000000"/>
                </a:solidFill>
                <a:latin typeface="+mj-lt"/>
              </a:rPr>
              <a:t>from Sapienza University of Rome and Queen Mary University of London, used the Point-to-Point Tunneling Protocol with MS-CHAPv2 authentications, which makes them vulnerable to brute force hacks. </a:t>
            </a:r>
            <a:endParaRPr lang="en-US" dirty="0" smtClean="0">
              <a:solidFill>
                <a:srgbClr val="000000"/>
              </a:solidFill>
              <a:latin typeface="+mj-lt"/>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243372265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163" t="8680" r="33045" b="35898"/>
          <a:stretch/>
        </p:blipFill>
        <p:spPr>
          <a:xfrm>
            <a:off x="1059543" y="1446299"/>
            <a:ext cx="7779657" cy="4054208"/>
          </a:xfrm>
          <a:prstGeom prst="rect">
            <a:avLst/>
          </a:prstGeom>
        </p:spPr>
      </p:pic>
      <p:sp>
        <p:nvSpPr>
          <p:cNvPr id="2" name="Rectangle 1"/>
          <p:cNvSpPr/>
          <p:nvPr/>
        </p:nvSpPr>
        <p:spPr>
          <a:xfrm>
            <a:off x="435429" y="5500507"/>
            <a:ext cx="11466286" cy="923330"/>
          </a:xfrm>
          <a:prstGeom prst="rect">
            <a:avLst/>
          </a:prstGeom>
        </p:spPr>
        <p:txBody>
          <a:bodyPr wrap="square">
            <a:spAutoFit/>
          </a:bodyPr>
          <a:lstStyle/>
          <a:p>
            <a:r>
              <a:rPr lang="en-US" b="0" i="0" u="none" strike="noStrike" baseline="0" dirty="0" smtClean="0">
                <a:solidFill>
                  <a:srgbClr val="000000"/>
                </a:solidFill>
                <a:latin typeface="Cambria" panose="02040503050406030204" pitchFamily="18" charset="0"/>
              </a:rPr>
              <a:t>Israel-based </a:t>
            </a:r>
            <a:r>
              <a:rPr lang="en-US" b="0" i="0" u="none" strike="noStrike" baseline="0" dirty="0" err="1" smtClean="0">
                <a:solidFill>
                  <a:srgbClr val="000000"/>
                </a:solidFill>
                <a:latin typeface="Cambria" panose="02040503050406030204" pitchFamily="18" charset="0"/>
              </a:rPr>
              <a:t>Hola</a:t>
            </a:r>
            <a:r>
              <a:rPr lang="en-US" b="0" i="0" u="none" strike="noStrike" baseline="0" dirty="0" smtClean="0">
                <a:solidFill>
                  <a:srgbClr val="000000"/>
                </a:solidFill>
                <a:latin typeface="Cambria" panose="02040503050406030204" pitchFamily="18" charset="0"/>
              </a:rPr>
              <a:t> - a popular VPN provider used by roughly 46 Million </a:t>
            </a:r>
            <a:r>
              <a:rPr lang="en-US" b="0" i="0" u="none" strike="noStrike" baseline="0" dirty="0" smtClean="0">
                <a:latin typeface="Cambria" panose="02040503050406030204" pitchFamily="18" charset="0"/>
              </a:rPr>
              <a:t>users worldwide to make tracking their internet activity more difficult to track, was caught for selling the bandwidth of individuals using the free version of the software to cover operational costs </a:t>
            </a:r>
            <a:endParaRPr lang="en-US" dirty="0"/>
          </a:p>
        </p:txBody>
      </p:sp>
      <p:pic>
        <p:nvPicPr>
          <p:cNvPr id="3" name="Picture 2"/>
          <p:cNvPicPr>
            <a:picLocks noChangeAspect="1"/>
          </p:cNvPicPr>
          <p:nvPr/>
        </p:nvPicPr>
        <p:blipFill rotWithShape="1">
          <a:blip r:embed="rId3"/>
          <a:srcRect l="1921" t="10665" r="2479" b="37946"/>
          <a:stretch/>
        </p:blipFill>
        <p:spPr>
          <a:xfrm>
            <a:off x="435429" y="304800"/>
            <a:ext cx="9027886" cy="2728382"/>
          </a:xfrm>
          <a:prstGeom prst="rect">
            <a:avLst/>
          </a:prstGeom>
        </p:spPr>
      </p:pic>
      <p:pic>
        <p:nvPicPr>
          <p:cNvPr id="4" name="Picture 3"/>
          <p:cNvPicPr>
            <a:picLocks noChangeAspect="1"/>
          </p:cNvPicPr>
          <p:nvPr/>
        </p:nvPicPr>
        <p:blipFill rotWithShape="1">
          <a:blip r:embed="rId4"/>
          <a:srcRect l="4487" t="29594" r="12183" b="43106"/>
          <a:stretch/>
        </p:blipFill>
        <p:spPr>
          <a:xfrm>
            <a:off x="4397827" y="2533306"/>
            <a:ext cx="7315200" cy="1347382"/>
          </a:xfrm>
          <a:prstGeom prst="rect">
            <a:avLst/>
          </a:prstGeom>
        </p:spPr>
      </p:pic>
    </p:spTree>
    <p:extLst>
      <p:ext uri="{BB962C8B-B14F-4D97-AF65-F5344CB8AC3E}">
        <p14:creationId xmlns:p14="http://schemas.microsoft.com/office/powerpoint/2010/main" val="307698956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8175" y="1379646"/>
            <a:ext cx="9744500" cy="5509200"/>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rgbClr val="000000"/>
                </a:solidFill>
              </a:rPr>
              <a:t>Surveyed </a:t>
            </a:r>
            <a:r>
              <a:rPr lang="en-US" dirty="0">
                <a:solidFill>
                  <a:srgbClr val="000000"/>
                </a:solidFill>
              </a:rPr>
              <a:t>the tunneling technologies most commonly used by VPN service providers. </a:t>
            </a:r>
            <a:endParaRPr lang="en-US" dirty="0" smtClean="0">
              <a:solidFill>
                <a:srgbClr val="000000"/>
              </a:solidFill>
            </a:endParaRPr>
          </a:p>
          <a:p>
            <a:pPr marL="285750" indent="-285750" algn="just">
              <a:buFont typeface="Arial" panose="020B0604020202020204" pitchFamily="34" charset="0"/>
              <a:buChar char="•"/>
            </a:pPr>
            <a:endParaRPr lang="en-US" dirty="0" smtClean="0">
              <a:solidFill>
                <a:srgbClr val="000000"/>
              </a:solidFill>
            </a:endParaRPr>
          </a:p>
          <a:p>
            <a:pPr marL="285750" indent="-285750" algn="just">
              <a:buFont typeface="Arial" panose="020B0604020202020204" pitchFamily="34" charset="0"/>
              <a:buChar char="•"/>
            </a:pPr>
            <a:r>
              <a:rPr lang="en-US" dirty="0" smtClean="0">
                <a:solidFill>
                  <a:srgbClr val="000000"/>
                </a:solidFill>
              </a:rPr>
              <a:t>Studied 11 research papers, multiple RFCs and online articles to thoroughly understand the security vulnerabilities in VPNS.</a:t>
            </a:r>
          </a:p>
          <a:p>
            <a:pPr marL="285750" indent="-285750" algn="just">
              <a:buFont typeface="Arial" panose="020B0604020202020204" pitchFamily="34" charset="0"/>
              <a:buChar char="•"/>
            </a:pPr>
            <a:endParaRPr lang="en-US" dirty="0">
              <a:solidFill>
                <a:srgbClr val="000000"/>
              </a:solidFill>
            </a:endParaRPr>
          </a:p>
          <a:p>
            <a:pPr marL="285750" indent="-285750" algn="just">
              <a:buFont typeface="Arial" panose="020B0604020202020204" pitchFamily="34" charset="0"/>
              <a:buChar char="•"/>
            </a:pPr>
            <a:r>
              <a:rPr lang="en-US" dirty="0" smtClean="0">
                <a:solidFill>
                  <a:srgbClr val="000000"/>
                </a:solidFill>
              </a:rPr>
              <a:t>Pointed out seven vulnerabilities and discussed the possible attacks in detail.</a:t>
            </a:r>
            <a:endParaRPr lang="en-US" dirty="0">
              <a:solidFill>
                <a:srgbClr val="000000"/>
              </a:solidFill>
            </a:endParaRPr>
          </a:p>
          <a:p>
            <a:pPr marL="1657350" lvl="3" indent="-285750" algn="just">
              <a:buFont typeface="Arial" panose="020B0604020202020204" pitchFamily="34" charset="0"/>
              <a:buChar char="•"/>
            </a:pPr>
            <a:endParaRPr lang="en-US" dirty="0" smtClean="0">
              <a:solidFill>
                <a:srgbClr val="000000"/>
              </a:solidFill>
            </a:endParaRPr>
          </a:p>
          <a:p>
            <a:pPr lvl="3" eaLnBrk="0" fontAlgn="base" hangingPunct="0">
              <a:spcBef>
                <a:spcPct val="0"/>
              </a:spcBef>
              <a:spcAft>
                <a:spcPct val="0"/>
              </a:spcAft>
              <a:tabLst>
                <a:tab pos="5937250" algn="r"/>
              </a:tabLst>
            </a:pPr>
            <a:r>
              <a:rPr lang="en-US" dirty="0">
                <a:latin typeface="Cambria" panose="02040503050406030204" pitchFamily="18" charset="0"/>
                <a:ea typeface="Calibri" panose="020F0502020204030204" pitchFamily="34" charset="0"/>
                <a:cs typeface="Times New Roman" panose="02020603050405020304" pitchFamily="18" charset="0"/>
                <a:hlinkClick r:id="rId3"/>
              </a:rPr>
              <a:t>3.1. Compromise of </a:t>
            </a:r>
            <a:r>
              <a:rPr lang="en-US" dirty="0" smtClean="0">
                <a:latin typeface="Cambria" panose="02040503050406030204" pitchFamily="18" charset="0"/>
                <a:ea typeface="Calibri" panose="020F0502020204030204" pitchFamily="34" charset="0"/>
                <a:cs typeface="Times New Roman" panose="02020603050405020304" pitchFamily="18" charset="0"/>
                <a:hlinkClick r:id="rId3"/>
              </a:rPr>
              <a:t>User Anonymity</a:t>
            </a:r>
            <a:r>
              <a:rPr lang="en-US" dirty="0" smtClean="0">
                <a:latin typeface="Cambria" panose="02040503050406030204" pitchFamily="18" charset="0"/>
                <a:ea typeface="Calibri" panose="020F0502020204030204" pitchFamily="34" charset="0"/>
                <a:cs typeface="Times New Roman" panose="02020603050405020304" pitchFamily="18" charset="0"/>
              </a:rPr>
              <a:t> </a:t>
            </a:r>
          </a:p>
          <a:p>
            <a:pPr lvl="3" eaLnBrk="0" fontAlgn="base" hangingPunct="0">
              <a:spcBef>
                <a:spcPct val="0"/>
              </a:spcBef>
              <a:spcAft>
                <a:spcPct val="0"/>
              </a:spcAft>
              <a:tabLst>
                <a:tab pos="5937250" algn="r"/>
              </a:tabLst>
            </a:pPr>
            <a:r>
              <a:rPr lang="en-US" dirty="0" smtClean="0">
                <a:solidFill>
                  <a:srgbClr val="00B0F0"/>
                </a:solidFill>
                <a:latin typeface="Cambria" panose="02040503050406030204" pitchFamily="18" charset="0"/>
                <a:ea typeface="Calibri" panose="020F0502020204030204" pitchFamily="34" charset="0"/>
                <a:cs typeface="Times New Roman" panose="02020603050405020304" pitchFamily="18" charset="0"/>
              </a:rPr>
              <a:t>(</a:t>
            </a:r>
            <a:r>
              <a:rPr lang="en-US" dirty="0">
                <a:solidFill>
                  <a:srgbClr val="00B0F0"/>
                </a:solidFill>
              </a:rPr>
              <a:t>user authentication credentials on the client machine</a:t>
            </a:r>
            <a:r>
              <a:rPr lang="en-US" dirty="0" smtClean="0">
                <a:solidFill>
                  <a:srgbClr val="00B0F0"/>
                </a:solidFill>
                <a:latin typeface="Cambria" panose="02040503050406030204" pitchFamily="18" charset="0"/>
                <a:ea typeface="Calibri" panose="020F0502020204030204" pitchFamily="34" charset="0"/>
                <a:cs typeface="Times New Roman" panose="02020603050405020304" pitchFamily="18" charset="0"/>
              </a:rPr>
              <a:t>)</a:t>
            </a:r>
            <a:endParaRPr lang="en-US" sz="1600" dirty="0">
              <a:solidFill>
                <a:srgbClr val="00B0F0"/>
              </a:solidFill>
            </a:endParaRPr>
          </a:p>
          <a:p>
            <a:pPr lvl="3" eaLnBrk="0" fontAlgn="base" hangingPunct="0">
              <a:spcBef>
                <a:spcPct val="0"/>
              </a:spcBef>
              <a:spcAft>
                <a:spcPct val="0"/>
              </a:spcAft>
              <a:tabLst>
                <a:tab pos="5937250" algn="r"/>
              </a:tabLst>
            </a:pPr>
            <a:r>
              <a:rPr lang="en-US" dirty="0">
                <a:latin typeface="Cambria" panose="02040503050406030204" pitchFamily="18" charset="0"/>
                <a:ea typeface="Times New Roman" panose="02020603050405020304" pitchFamily="18" charset="0"/>
                <a:cs typeface="Times New Roman" panose="02020603050405020304" pitchFamily="18" charset="0"/>
                <a:hlinkClick r:id="rId4"/>
              </a:rPr>
              <a:t>3.2. Username Enumeration </a:t>
            </a:r>
            <a:r>
              <a:rPr lang="en-US" dirty="0" smtClean="0">
                <a:latin typeface="Cambria" panose="02040503050406030204" pitchFamily="18" charset="0"/>
                <a:ea typeface="Times New Roman" panose="02020603050405020304" pitchFamily="18" charset="0"/>
                <a:cs typeface="Times New Roman" panose="02020603050405020304" pitchFamily="18" charset="0"/>
                <a:hlinkClick r:id="rId4"/>
              </a:rPr>
              <a:t>Vulnerabilities</a:t>
            </a:r>
            <a:r>
              <a:rPr lang="en-US" dirty="0" smtClean="0">
                <a:solidFill>
                  <a:srgbClr val="00B0F0"/>
                </a:solidFill>
                <a:latin typeface="Cambria" panose="02040503050406030204" pitchFamily="18" charset="0"/>
                <a:ea typeface="Times New Roman" panose="02020603050405020304" pitchFamily="18" charset="0"/>
                <a:cs typeface="Times New Roman" panose="02020603050405020304" pitchFamily="18" charset="0"/>
              </a:rPr>
              <a:t> </a:t>
            </a:r>
            <a:r>
              <a:rPr lang="en-US" dirty="0">
                <a:solidFill>
                  <a:srgbClr val="00B0F0"/>
                </a:solidFill>
              </a:rPr>
              <a:t>(response to an incorrect login attempt )</a:t>
            </a:r>
          </a:p>
          <a:p>
            <a:pPr lvl="3" eaLnBrk="0" fontAlgn="base" hangingPunct="0">
              <a:spcBef>
                <a:spcPct val="0"/>
              </a:spcBef>
              <a:spcAft>
                <a:spcPct val="0"/>
              </a:spcAft>
              <a:tabLst>
                <a:tab pos="5937250" algn="r"/>
              </a:tabLst>
            </a:pPr>
            <a:r>
              <a:rPr lang="en-US" dirty="0">
                <a:latin typeface="Cambria" panose="02040503050406030204" pitchFamily="18" charset="0"/>
                <a:ea typeface="Times New Roman" panose="02020603050405020304" pitchFamily="18" charset="0"/>
                <a:cs typeface="Times New Roman" panose="02020603050405020304" pitchFamily="18" charset="0"/>
                <a:hlinkClick r:id="rId5"/>
              </a:rPr>
              <a:t>3.3. Offline Password </a:t>
            </a:r>
            <a:r>
              <a:rPr lang="en-US" dirty="0" smtClean="0">
                <a:latin typeface="Cambria" panose="02040503050406030204" pitchFamily="18" charset="0"/>
                <a:ea typeface="Times New Roman" panose="02020603050405020304" pitchFamily="18" charset="0"/>
                <a:cs typeface="Times New Roman" panose="02020603050405020304" pitchFamily="18" charset="0"/>
                <a:hlinkClick r:id="rId5"/>
              </a:rPr>
              <a:t>Cracking</a:t>
            </a:r>
            <a:r>
              <a:rPr lang="en-US" dirty="0" smtClean="0">
                <a:latin typeface="Cambria" panose="02040503050406030204" pitchFamily="18" charset="0"/>
                <a:ea typeface="Times New Roman" panose="02020603050405020304" pitchFamily="18" charset="0"/>
                <a:cs typeface="Times New Roman" panose="02020603050405020304" pitchFamily="18" charset="0"/>
              </a:rPr>
              <a:t> </a:t>
            </a:r>
            <a:r>
              <a:rPr lang="en-US" dirty="0">
                <a:solidFill>
                  <a:srgbClr val="00B0F0"/>
                </a:solidFill>
              </a:rPr>
              <a:t>(Dictionary Attacks - IKE Aggressive Mode with pre-shared key (PSK) authentication - MS-CHAPv2, of PPTP )</a:t>
            </a:r>
          </a:p>
          <a:p>
            <a:pPr lvl="3" eaLnBrk="0" fontAlgn="base" hangingPunct="0">
              <a:spcBef>
                <a:spcPct val="0"/>
              </a:spcBef>
              <a:spcAft>
                <a:spcPct val="0"/>
              </a:spcAft>
              <a:tabLst>
                <a:tab pos="5937250" algn="r"/>
              </a:tabLst>
            </a:pPr>
            <a:r>
              <a:rPr lang="en-US" dirty="0">
                <a:latin typeface="Cambria" panose="02040503050406030204" pitchFamily="18" charset="0"/>
                <a:ea typeface="Times New Roman" panose="02020603050405020304" pitchFamily="18" charset="0"/>
                <a:cs typeface="Times New Roman" panose="02020603050405020304" pitchFamily="18" charset="0"/>
                <a:hlinkClick r:id="rId6"/>
              </a:rPr>
              <a:t>3.4. Impersonating Client &amp; VPN Hijacking</a:t>
            </a:r>
            <a:endParaRPr lang="en-US" sz="1600" dirty="0"/>
          </a:p>
          <a:p>
            <a:pPr lvl="3" eaLnBrk="0" fontAlgn="base" hangingPunct="0">
              <a:spcBef>
                <a:spcPct val="0"/>
              </a:spcBef>
              <a:spcAft>
                <a:spcPct val="0"/>
              </a:spcAft>
              <a:tabLst>
                <a:tab pos="5937250" algn="r"/>
              </a:tabLst>
            </a:pPr>
            <a:r>
              <a:rPr lang="en-US" dirty="0">
                <a:latin typeface="Cambria" panose="02040503050406030204" pitchFamily="18" charset="0"/>
                <a:ea typeface="Times New Roman" panose="02020603050405020304" pitchFamily="18" charset="0"/>
                <a:cs typeface="Times New Roman" panose="02020603050405020304" pitchFamily="18" charset="0"/>
                <a:hlinkClick r:id="rId7"/>
              </a:rPr>
              <a:t>3.5. </a:t>
            </a:r>
            <a:r>
              <a:rPr lang="en-US" dirty="0" err="1">
                <a:latin typeface="Cambria" panose="02040503050406030204" pitchFamily="18" charset="0"/>
                <a:ea typeface="Times New Roman" panose="02020603050405020304" pitchFamily="18" charset="0"/>
                <a:cs typeface="Times New Roman" panose="02020603050405020304" pitchFamily="18" charset="0"/>
                <a:hlinkClick r:id="rId7"/>
              </a:rPr>
              <a:t>MitM</a:t>
            </a:r>
            <a:r>
              <a:rPr lang="en-US" dirty="0">
                <a:latin typeface="Cambria" panose="02040503050406030204" pitchFamily="18" charset="0"/>
                <a:ea typeface="Times New Roman" panose="02020603050405020304" pitchFamily="18" charset="0"/>
                <a:cs typeface="Times New Roman" panose="02020603050405020304" pitchFamily="18" charset="0"/>
                <a:hlinkClick r:id="rId7"/>
              </a:rPr>
              <a:t> Attacks and Traffic Leakage using </a:t>
            </a:r>
            <a:r>
              <a:rPr lang="en-US" dirty="0" smtClean="0">
                <a:latin typeface="Cambria" panose="02040503050406030204" pitchFamily="18" charset="0"/>
                <a:ea typeface="Times New Roman" panose="02020603050405020304" pitchFamily="18" charset="0"/>
                <a:cs typeface="Times New Roman" panose="02020603050405020304" pitchFamily="18" charset="0"/>
                <a:hlinkClick r:id="rId7"/>
              </a:rPr>
              <a:t>IPv6</a:t>
            </a:r>
            <a:r>
              <a:rPr lang="en-US" dirty="0" smtClean="0">
                <a:latin typeface="Cambria" panose="02040503050406030204" pitchFamily="18" charset="0"/>
                <a:ea typeface="Times New Roman" panose="02020603050405020304" pitchFamily="18" charset="0"/>
                <a:cs typeface="Times New Roman" panose="02020603050405020304" pitchFamily="18" charset="0"/>
              </a:rPr>
              <a:t> </a:t>
            </a:r>
            <a:r>
              <a:rPr lang="en-US" dirty="0">
                <a:solidFill>
                  <a:srgbClr val="00B0F0"/>
                </a:solidFill>
              </a:rPr>
              <a:t>(SLAAC Attack’)</a:t>
            </a:r>
          </a:p>
          <a:p>
            <a:pPr lvl="3" eaLnBrk="0" fontAlgn="base" hangingPunct="0">
              <a:spcBef>
                <a:spcPct val="0"/>
              </a:spcBef>
              <a:spcAft>
                <a:spcPct val="0"/>
              </a:spcAft>
              <a:tabLst>
                <a:tab pos="5937250" algn="r"/>
              </a:tabLst>
            </a:pPr>
            <a:r>
              <a:rPr lang="en-US" dirty="0">
                <a:latin typeface="Cambria" panose="02040503050406030204" pitchFamily="18" charset="0"/>
                <a:ea typeface="Times New Roman" panose="02020603050405020304" pitchFamily="18" charset="0"/>
                <a:cs typeface="Times New Roman" panose="02020603050405020304" pitchFamily="18" charset="0"/>
                <a:hlinkClick r:id="rId8"/>
              </a:rPr>
              <a:t>3.6. Routing Table Attacks</a:t>
            </a:r>
            <a:endParaRPr lang="en-US" sz="1600" dirty="0"/>
          </a:p>
          <a:p>
            <a:pPr lvl="3" eaLnBrk="0" fontAlgn="base" hangingPunct="0">
              <a:spcBef>
                <a:spcPct val="0"/>
              </a:spcBef>
              <a:spcAft>
                <a:spcPct val="0"/>
              </a:spcAft>
              <a:tabLst>
                <a:tab pos="5937250" algn="r"/>
              </a:tabLst>
            </a:pPr>
            <a:r>
              <a:rPr lang="en-US" dirty="0">
                <a:latin typeface="Cambria" panose="02040503050406030204" pitchFamily="18" charset="0"/>
                <a:ea typeface="Times New Roman" panose="02020603050405020304" pitchFamily="18" charset="0"/>
                <a:cs typeface="Times New Roman" panose="02020603050405020304" pitchFamily="18" charset="0"/>
                <a:hlinkClick r:id="rId9"/>
              </a:rPr>
              <a:t>3.7. DNS Hijacking </a:t>
            </a:r>
            <a:r>
              <a:rPr lang="en-US" dirty="0" smtClean="0">
                <a:latin typeface="Cambria" panose="02040503050406030204" pitchFamily="18" charset="0"/>
                <a:ea typeface="Times New Roman" panose="02020603050405020304" pitchFamily="18" charset="0"/>
                <a:cs typeface="Times New Roman" panose="02020603050405020304" pitchFamily="18" charset="0"/>
                <a:hlinkClick r:id="rId9"/>
              </a:rPr>
              <a:t>Attacks</a:t>
            </a:r>
            <a:r>
              <a:rPr lang="en-US" dirty="0" smtClean="0">
                <a:latin typeface="Cambria" panose="02040503050406030204" pitchFamily="18" charset="0"/>
                <a:ea typeface="Times New Roman" panose="02020603050405020304" pitchFamily="18" charset="0"/>
                <a:cs typeface="Times New Roman" panose="02020603050405020304" pitchFamily="18" charset="0"/>
              </a:rPr>
              <a:t> </a:t>
            </a:r>
            <a:r>
              <a:rPr lang="en-US" dirty="0">
                <a:solidFill>
                  <a:srgbClr val="00B0F0"/>
                </a:solidFill>
              </a:rPr>
              <a:t>(</a:t>
            </a:r>
            <a:r>
              <a:rPr lang="en-US" dirty="0" smtClean="0">
                <a:solidFill>
                  <a:srgbClr val="00B0F0"/>
                </a:solidFill>
              </a:rPr>
              <a:t>DHCP for default, Route Injection Attacks)</a:t>
            </a:r>
            <a:endParaRPr lang="en-US" dirty="0">
              <a:solidFill>
                <a:srgbClr val="00B0F0"/>
              </a:solidFill>
            </a:endParaRPr>
          </a:p>
          <a:p>
            <a:pPr marL="285750" indent="-285750" algn="just">
              <a:buFont typeface="Arial" panose="020B0604020202020204" pitchFamily="34" charset="0"/>
              <a:buChar char="•"/>
            </a:pPr>
            <a:endParaRPr lang="en-US" dirty="0">
              <a:solidFill>
                <a:srgbClr val="000000"/>
              </a:solidFill>
            </a:endParaRPr>
          </a:p>
          <a:p>
            <a:pPr marL="285750" indent="-285750" algn="just">
              <a:buFont typeface="Arial" panose="020B0604020202020204" pitchFamily="34" charset="0"/>
              <a:buChar char="•"/>
            </a:pPr>
            <a:r>
              <a:rPr lang="en-US" dirty="0" smtClean="0">
                <a:solidFill>
                  <a:srgbClr val="000000"/>
                </a:solidFill>
              </a:rPr>
              <a:t>Discussed range </a:t>
            </a:r>
            <a:r>
              <a:rPr lang="en-US" dirty="0">
                <a:solidFill>
                  <a:srgbClr val="000000"/>
                </a:solidFill>
              </a:rPr>
              <a:t>of best practices and countermeasure </a:t>
            </a:r>
            <a:r>
              <a:rPr lang="en-US" dirty="0" smtClean="0">
                <a:solidFill>
                  <a:srgbClr val="000000"/>
                </a:solidFill>
              </a:rPr>
              <a:t>techniques already available </a:t>
            </a:r>
            <a:r>
              <a:rPr lang="en-US" dirty="0">
                <a:solidFill>
                  <a:srgbClr val="000000"/>
                </a:solidFill>
              </a:rPr>
              <a:t>to deal with these vulnerabilities when implementing a virtual private network. </a:t>
            </a:r>
          </a:p>
        </p:txBody>
      </p:sp>
      <p:sp>
        <p:nvSpPr>
          <p:cNvPr id="3" name="Rectangle 2"/>
          <p:cNvSpPr/>
          <p:nvPr/>
        </p:nvSpPr>
        <p:spPr>
          <a:xfrm>
            <a:off x="1407475" y="466711"/>
            <a:ext cx="8801050" cy="675185"/>
          </a:xfrm>
          <a:prstGeom prst="rect">
            <a:avLst/>
          </a:prstGeom>
        </p:spPr>
        <p:txBody>
          <a:bodyPr wrap="square">
            <a:spAutoFit/>
          </a:bodyPr>
          <a:lstStyle/>
          <a:p>
            <a:pPr algn="ctr">
              <a:lnSpc>
                <a:spcPct val="115000"/>
              </a:lnSpc>
              <a:spcAft>
                <a:spcPts val="1500"/>
              </a:spcAft>
            </a:pPr>
            <a:r>
              <a:rPr lang="en-US" sz="36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Work done in Literature Review</a:t>
            </a:r>
            <a:endParaRPr lang="en-US" sz="36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562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1576" y="672124"/>
            <a:ext cx="6096000" cy="646331"/>
          </a:xfrm>
          <a:prstGeom prst="rect">
            <a:avLst/>
          </a:prstGeom>
        </p:spPr>
        <p:txBody>
          <a:bodyPr>
            <a:spAutoFit/>
          </a:bodyPr>
          <a:lstStyle/>
          <a:p>
            <a:r>
              <a:rPr lang="en-US" b="0" i="0" u="none" strike="noStrike" baseline="0" dirty="0" smtClean="0">
                <a:solidFill>
                  <a:srgbClr val="000000"/>
                </a:solidFill>
                <a:latin typeface="Cambria" panose="02040503050406030204" pitchFamily="18" charset="0"/>
              </a:rPr>
              <a:t>Table 3.1 lists the experimental results for DNS hijacking against all the VPN clients tested in the study [19] </a:t>
            </a:r>
            <a:endParaRPr lang="en-US" dirty="0"/>
          </a:p>
        </p:txBody>
      </p:sp>
      <p:pic>
        <p:nvPicPr>
          <p:cNvPr id="3" name="Picture 2"/>
          <p:cNvPicPr>
            <a:picLocks noChangeAspect="1"/>
          </p:cNvPicPr>
          <p:nvPr/>
        </p:nvPicPr>
        <p:blipFill rotWithShape="1">
          <a:blip r:embed="rId2"/>
          <a:srcRect r="64550"/>
          <a:stretch/>
        </p:blipFill>
        <p:spPr>
          <a:xfrm>
            <a:off x="877622" y="1343074"/>
            <a:ext cx="3638107" cy="3528375"/>
          </a:xfrm>
          <a:prstGeom prst="rect">
            <a:avLst/>
          </a:prstGeom>
        </p:spPr>
      </p:pic>
      <p:pic>
        <p:nvPicPr>
          <p:cNvPr id="4" name="Picture 3"/>
          <p:cNvPicPr>
            <a:picLocks noChangeAspect="1"/>
          </p:cNvPicPr>
          <p:nvPr/>
        </p:nvPicPr>
        <p:blipFill rotWithShape="1">
          <a:blip r:embed="rId2"/>
          <a:srcRect l="54066"/>
          <a:stretch/>
        </p:blipFill>
        <p:spPr>
          <a:xfrm>
            <a:off x="4515729" y="1343074"/>
            <a:ext cx="4713950" cy="3528375"/>
          </a:xfrm>
          <a:prstGeom prst="rect">
            <a:avLst/>
          </a:prstGeom>
        </p:spPr>
      </p:pic>
    </p:spTree>
    <p:extLst>
      <p:ext uri="{BB962C8B-B14F-4D97-AF65-F5344CB8AC3E}">
        <p14:creationId xmlns:p14="http://schemas.microsoft.com/office/powerpoint/2010/main" val="95669182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655" y="429648"/>
            <a:ext cx="10726057" cy="5078313"/>
          </a:xfrm>
          <a:prstGeom prst="rect">
            <a:avLst/>
          </a:prstGeom>
        </p:spPr>
        <p:txBody>
          <a:bodyPr wrap="square">
            <a:spAutoFit/>
          </a:bodyPr>
          <a:lstStyle/>
          <a:p>
            <a:r>
              <a:rPr lang="en-US" b="0" i="0" u="none" strike="noStrike" baseline="0" dirty="0" smtClean="0">
                <a:solidFill>
                  <a:srgbClr val="000000"/>
                </a:solidFill>
                <a:latin typeface="Cambria" panose="02040503050406030204" pitchFamily="18" charset="0"/>
              </a:rPr>
              <a:t>A number of papers were studied and discussed in the review. However, we want to conclude our paper with highlighting the three most important publications dealing with VPN security vulnerabilities to date. </a:t>
            </a:r>
          </a:p>
          <a:p>
            <a:endParaRPr lang="en-US" b="0" i="0" u="none" strike="noStrike" baseline="0" dirty="0" smtClean="0">
              <a:solidFill>
                <a:srgbClr val="0070C0"/>
              </a:solidFill>
              <a:latin typeface="Cambria" panose="02040503050406030204" pitchFamily="18" charset="0"/>
            </a:endParaRPr>
          </a:p>
          <a:p>
            <a:r>
              <a:rPr lang="en-US" b="0" i="0" u="none" strike="noStrike" baseline="0" dirty="0" err="1" smtClean="0">
                <a:solidFill>
                  <a:schemeClr val="accent2">
                    <a:lumMod val="75000"/>
                  </a:schemeClr>
                </a:solidFill>
                <a:latin typeface="Cambria" panose="02040503050406030204" pitchFamily="18" charset="0"/>
              </a:rPr>
              <a:t>R.Hills</a:t>
            </a:r>
            <a:r>
              <a:rPr lang="en-US" b="0" i="0" u="none" strike="noStrike" baseline="0" dirty="0" smtClean="0">
                <a:solidFill>
                  <a:schemeClr val="accent2">
                    <a:lumMod val="75000"/>
                  </a:schemeClr>
                </a:solidFill>
                <a:latin typeface="Cambria" panose="02040503050406030204" pitchFamily="18" charset="0"/>
              </a:rPr>
              <a:t>[20] </a:t>
            </a:r>
            <a:r>
              <a:rPr lang="en-US" dirty="0">
                <a:solidFill>
                  <a:schemeClr val="accent2">
                    <a:lumMod val="75000"/>
                  </a:schemeClr>
                </a:solidFill>
              </a:rPr>
              <a:t>“Common VPN Security Flaws Whitepaper” </a:t>
            </a:r>
            <a:r>
              <a:rPr lang="en-US" dirty="0" smtClean="0">
                <a:solidFill>
                  <a:schemeClr val="accent2">
                    <a:lumMod val="75000"/>
                  </a:schemeClr>
                </a:solidFill>
              </a:rPr>
              <a:t>2005 </a:t>
            </a:r>
            <a:endParaRPr lang="en-US" b="0" i="0" u="none" strike="noStrike" baseline="0" dirty="0">
              <a:solidFill>
                <a:schemeClr val="accent2">
                  <a:lumMod val="75000"/>
                </a:schemeClr>
              </a:solidFill>
              <a:latin typeface="Cambria" panose="02040503050406030204" pitchFamily="18" charset="0"/>
            </a:endParaRPr>
          </a:p>
          <a:p>
            <a:r>
              <a:rPr lang="en-US" b="0" i="0" u="none" strike="noStrike" baseline="0" dirty="0" smtClean="0">
                <a:solidFill>
                  <a:srgbClr val="0070C0"/>
                </a:solidFill>
                <a:latin typeface="Cambria" panose="02040503050406030204" pitchFamily="18" charset="0"/>
              </a:rPr>
              <a:t>	- VPN configurations utilizing the IPsec protocol</a:t>
            </a:r>
            <a:r>
              <a:rPr lang="en-US" b="0" i="0" u="none" strike="noStrike" baseline="0" dirty="0" smtClean="0">
                <a:solidFill>
                  <a:srgbClr val="000000"/>
                </a:solidFill>
                <a:latin typeface="Cambria" panose="02040503050406030204" pitchFamily="18" charset="0"/>
              </a:rPr>
              <a:t>. </a:t>
            </a:r>
          </a:p>
          <a:p>
            <a:pPr lvl="2"/>
            <a:r>
              <a:rPr lang="en-US" dirty="0" smtClean="0">
                <a:solidFill>
                  <a:srgbClr val="000000"/>
                </a:solidFill>
                <a:latin typeface="Cambria" panose="02040503050406030204" pitchFamily="18" charset="0"/>
              </a:rPr>
              <a:t>- </a:t>
            </a:r>
            <a:r>
              <a:rPr lang="en-US" b="0" i="0" u="none" strike="noStrike" baseline="0" dirty="0" smtClean="0">
                <a:solidFill>
                  <a:srgbClr val="000000"/>
                </a:solidFill>
                <a:latin typeface="Cambria" panose="02040503050406030204" pitchFamily="18" charset="0"/>
              </a:rPr>
              <a:t>A portion of the issues that have been seen, for example, the </a:t>
            </a:r>
            <a:r>
              <a:rPr lang="en-US" b="0" i="0" u="none" strike="noStrike" baseline="0" dirty="0" smtClean="0">
                <a:solidFill>
                  <a:srgbClr val="0070C0"/>
                </a:solidFill>
                <a:latin typeface="Cambria" panose="02040503050406030204" pitchFamily="18" charset="0"/>
              </a:rPr>
              <a:t>username identification issue</a:t>
            </a:r>
            <a:r>
              <a:rPr lang="en-US" b="0" i="0" u="none" strike="noStrike" baseline="0" dirty="0" smtClean="0">
                <a:solidFill>
                  <a:srgbClr val="000000"/>
                </a:solidFill>
                <a:latin typeface="Cambria" panose="02040503050406030204" pitchFamily="18" charset="0"/>
              </a:rPr>
              <a:t>, were new revelations, while others are known constraints of the protocols, which are presented because of poor configuration. </a:t>
            </a:r>
          </a:p>
          <a:p>
            <a:endParaRPr lang="en-US" b="0" i="0" u="none" strike="noStrike" baseline="0" dirty="0" smtClean="0">
              <a:solidFill>
                <a:srgbClr val="000000"/>
              </a:solidFill>
              <a:latin typeface="Cambria" panose="02040503050406030204" pitchFamily="18" charset="0"/>
            </a:endParaRPr>
          </a:p>
          <a:p>
            <a:r>
              <a:rPr lang="en-US" dirty="0" err="1">
                <a:solidFill>
                  <a:schemeClr val="accent2">
                    <a:lumMod val="75000"/>
                  </a:schemeClr>
                </a:solidFill>
                <a:latin typeface="Cambria" panose="02040503050406030204" pitchFamily="18" charset="0"/>
              </a:rPr>
              <a:t>Appelbaum</a:t>
            </a:r>
            <a:r>
              <a:rPr lang="en-US" dirty="0">
                <a:solidFill>
                  <a:schemeClr val="accent2">
                    <a:lumMod val="75000"/>
                  </a:schemeClr>
                </a:solidFill>
                <a:latin typeface="Cambria" panose="02040503050406030204" pitchFamily="18" charset="0"/>
              </a:rPr>
              <a:t> et al. [18] “</a:t>
            </a:r>
            <a:r>
              <a:rPr lang="en-US" dirty="0" err="1">
                <a:solidFill>
                  <a:schemeClr val="accent2">
                    <a:lumMod val="75000"/>
                  </a:schemeClr>
                </a:solidFill>
                <a:latin typeface="Cambria" panose="02040503050406030204" pitchFamily="18" charset="0"/>
              </a:rPr>
              <a:t>vpwns</a:t>
            </a:r>
            <a:r>
              <a:rPr lang="en-US" dirty="0">
                <a:solidFill>
                  <a:schemeClr val="accent2">
                    <a:lumMod val="75000"/>
                  </a:schemeClr>
                </a:solidFill>
                <a:latin typeface="Cambria" panose="02040503050406030204" pitchFamily="18" charset="0"/>
              </a:rPr>
              <a:t>: Virtual </a:t>
            </a:r>
            <a:r>
              <a:rPr lang="en-US" dirty="0" err="1">
                <a:solidFill>
                  <a:schemeClr val="accent2">
                    <a:lumMod val="75000"/>
                  </a:schemeClr>
                </a:solidFill>
                <a:latin typeface="Cambria" panose="02040503050406030204" pitchFamily="18" charset="0"/>
              </a:rPr>
              <a:t>pwned</a:t>
            </a:r>
            <a:r>
              <a:rPr lang="en-US" dirty="0">
                <a:solidFill>
                  <a:schemeClr val="accent2">
                    <a:lumMod val="75000"/>
                  </a:schemeClr>
                </a:solidFill>
                <a:latin typeface="Cambria" panose="02040503050406030204" pitchFamily="18" charset="0"/>
              </a:rPr>
              <a:t> networks,” 2012 </a:t>
            </a:r>
            <a:endParaRPr lang="en-US" dirty="0" smtClean="0">
              <a:solidFill>
                <a:srgbClr val="000000"/>
              </a:solidFill>
              <a:latin typeface="Cambria" panose="02040503050406030204" pitchFamily="18" charset="0"/>
            </a:endParaRPr>
          </a:p>
          <a:p>
            <a:pPr lvl="2"/>
            <a:r>
              <a:rPr lang="en-US" b="0" i="0" u="none" strike="noStrike" baseline="0" dirty="0" smtClean="0">
                <a:solidFill>
                  <a:srgbClr val="000000"/>
                </a:solidFill>
                <a:latin typeface="Cambria" panose="02040503050406030204" pitchFamily="18" charset="0"/>
              </a:rPr>
              <a:t>-</a:t>
            </a:r>
            <a:r>
              <a:rPr lang="en-US" dirty="0" smtClean="0">
                <a:solidFill>
                  <a:srgbClr val="000000"/>
                </a:solidFill>
                <a:latin typeface="Cambria" panose="02040503050406030204" pitchFamily="18" charset="0"/>
              </a:rPr>
              <a:t> </a:t>
            </a:r>
            <a:r>
              <a:rPr lang="en-US" b="0" i="0" u="none" strike="noStrike" baseline="0" dirty="0" smtClean="0">
                <a:solidFill>
                  <a:srgbClr val="000000"/>
                </a:solidFill>
                <a:latin typeface="Cambria" panose="02040503050406030204" pitchFamily="18" charset="0"/>
              </a:rPr>
              <a:t>a scientific categorization of </a:t>
            </a:r>
            <a:r>
              <a:rPr lang="en-US" b="0" i="0" u="none" strike="noStrike" baseline="0" dirty="0" smtClean="0">
                <a:solidFill>
                  <a:srgbClr val="0070C0"/>
                </a:solidFill>
                <a:latin typeface="Cambria" panose="02040503050406030204" pitchFamily="18" charset="0"/>
              </a:rPr>
              <a:t>configuration issues </a:t>
            </a:r>
          </a:p>
          <a:p>
            <a:pPr lvl="2"/>
            <a:r>
              <a:rPr lang="en-US" b="0" i="0" u="none" strike="noStrike" baseline="0" dirty="0" smtClean="0">
                <a:solidFill>
                  <a:srgbClr val="000000"/>
                </a:solidFill>
                <a:latin typeface="Cambria" panose="02040503050406030204" pitchFamily="18" charset="0"/>
              </a:rPr>
              <a:t>- experimentally watched the issue of IPv6 leakage in certain VPNs.</a:t>
            </a:r>
          </a:p>
          <a:p>
            <a:pPr lvl="2"/>
            <a:r>
              <a:rPr lang="en-US" b="0" i="0" u="none" strike="noStrike" baseline="0" dirty="0" smtClean="0">
                <a:solidFill>
                  <a:srgbClr val="000000"/>
                </a:solidFill>
                <a:latin typeface="Cambria" panose="02040503050406030204" pitchFamily="18" charset="0"/>
              </a:rPr>
              <a:t> </a:t>
            </a:r>
          </a:p>
          <a:p>
            <a:endParaRPr lang="en-US" b="0" i="0" u="none" strike="noStrike" baseline="0" dirty="0" smtClean="0">
              <a:solidFill>
                <a:srgbClr val="000000"/>
              </a:solidFill>
              <a:latin typeface="Cambria" panose="02040503050406030204" pitchFamily="18" charset="0"/>
            </a:endParaRPr>
          </a:p>
          <a:p>
            <a:r>
              <a:rPr lang="en-US" dirty="0">
                <a:solidFill>
                  <a:schemeClr val="accent2">
                    <a:lumMod val="75000"/>
                  </a:schemeClr>
                </a:solidFill>
              </a:rPr>
              <a:t>"A Glance through the VPN Looking Glass: IPv6 Leakage and DNS Hijacking in Commercial VPN clients" </a:t>
            </a:r>
            <a:r>
              <a:rPr lang="en-US" dirty="0" smtClean="0">
                <a:solidFill>
                  <a:schemeClr val="accent2">
                    <a:lumMod val="75000"/>
                  </a:schemeClr>
                </a:solidFill>
              </a:rPr>
              <a:t>, 2015</a:t>
            </a:r>
            <a:endParaRPr lang="en-US" b="0" i="0" u="none" strike="noStrike" baseline="0" dirty="0" smtClean="0">
              <a:solidFill>
                <a:schemeClr val="accent2">
                  <a:lumMod val="75000"/>
                </a:schemeClr>
              </a:solidFill>
              <a:latin typeface="Cambria" panose="02040503050406030204" pitchFamily="18" charset="0"/>
            </a:endParaRPr>
          </a:p>
          <a:p>
            <a:r>
              <a:rPr lang="en-US" dirty="0">
                <a:solidFill>
                  <a:srgbClr val="000000"/>
                </a:solidFill>
                <a:latin typeface="Cambria" panose="02040503050406030204" pitchFamily="18" charset="0"/>
              </a:rPr>
              <a:t>	</a:t>
            </a:r>
            <a:r>
              <a:rPr lang="en-US" b="0" i="0" u="none" strike="noStrike" baseline="0" dirty="0" smtClean="0">
                <a:solidFill>
                  <a:srgbClr val="000000"/>
                </a:solidFill>
                <a:latin typeface="Cambria" panose="02040503050406030204" pitchFamily="18" charset="0"/>
              </a:rPr>
              <a:t>-  </a:t>
            </a:r>
            <a:r>
              <a:rPr lang="en-US" b="0" i="0" u="none" strike="noStrike" baseline="0" dirty="0" smtClean="0">
                <a:solidFill>
                  <a:srgbClr val="0070C0"/>
                </a:solidFill>
                <a:latin typeface="Cambria" panose="02040503050406030204" pitchFamily="18" charset="0"/>
              </a:rPr>
              <a:t>evaluation of sixteen commercial VPN services</a:t>
            </a:r>
            <a:endParaRPr lang="en-US" dirty="0">
              <a:solidFill>
                <a:srgbClr val="000000"/>
              </a:solidFill>
              <a:latin typeface="Cambria" panose="02040503050406030204" pitchFamily="18" charset="0"/>
            </a:endParaRPr>
          </a:p>
          <a:p>
            <a:r>
              <a:rPr lang="en-US" b="0" i="0" u="none" strike="noStrike" baseline="0" dirty="0" smtClean="0">
                <a:solidFill>
                  <a:srgbClr val="000000"/>
                </a:solidFill>
                <a:latin typeface="Cambria" panose="02040503050406030204" pitchFamily="18" charset="0"/>
              </a:rPr>
              <a:t>	-</a:t>
            </a:r>
            <a:r>
              <a:rPr lang="en-US" b="0" i="0" u="none" strike="noStrike" dirty="0" smtClean="0">
                <a:solidFill>
                  <a:srgbClr val="000000"/>
                </a:solidFill>
                <a:latin typeface="Cambria" panose="02040503050406030204" pitchFamily="18" charset="0"/>
              </a:rPr>
              <a:t> </a:t>
            </a:r>
            <a:r>
              <a:rPr lang="en-US" b="0" i="0" u="none" strike="noStrike" baseline="0" dirty="0" smtClean="0">
                <a:solidFill>
                  <a:srgbClr val="000000"/>
                </a:solidFill>
                <a:latin typeface="Cambria" panose="02040503050406030204" pitchFamily="18" charset="0"/>
              </a:rPr>
              <a:t> measuring the VPN client’s </a:t>
            </a:r>
            <a:r>
              <a:rPr lang="en-US" b="0" i="0" u="none" strike="noStrike" baseline="0" dirty="0" smtClean="0">
                <a:solidFill>
                  <a:srgbClr val="0070C0"/>
                </a:solidFill>
                <a:latin typeface="Cambria" panose="02040503050406030204" pitchFamily="18" charset="0"/>
              </a:rPr>
              <a:t>IPv6 traffic being leaked </a:t>
            </a:r>
            <a:r>
              <a:rPr lang="en-US" b="0" i="0" u="none" strike="noStrike" baseline="0" dirty="0" smtClean="0">
                <a:solidFill>
                  <a:srgbClr val="000000"/>
                </a:solidFill>
                <a:latin typeface="Cambria" panose="02040503050406030204" pitchFamily="18" charset="0"/>
              </a:rPr>
              <a:t>over the native interface </a:t>
            </a:r>
          </a:p>
          <a:p>
            <a:r>
              <a:rPr lang="en-US" dirty="0">
                <a:solidFill>
                  <a:srgbClr val="000000"/>
                </a:solidFill>
                <a:latin typeface="Cambria" panose="02040503050406030204" pitchFamily="18" charset="0"/>
              </a:rPr>
              <a:t>	</a:t>
            </a:r>
            <a:r>
              <a:rPr lang="en-US" dirty="0" smtClean="0">
                <a:solidFill>
                  <a:srgbClr val="000000"/>
                </a:solidFill>
                <a:latin typeface="Cambria" panose="02040503050406030204" pitchFamily="18" charset="0"/>
              </a:rPr>
              <a:t>-   </a:t>
            </a:r>
            <a:r>
              <a:rPr lang="en-US" b="0" i="0" u="none" strike="noStrike" baseline="0" dirty="0" smtClean="0">
                <a:solidFill>
                  <a:srgbClr val="000000"/>
                </a:solidFill>
                <a:latin typeface="Cambria" panose="02040503050406030204" pitchFamily="18" charset="0"/>
              </a:rPr>
              <a:t>carrying out two </a:t>
            </a:r>
            <a:r>
              <a:rPr lang="en-US" b="0" i="0" u="none" strike="noStrike" baseline="0" dirty="0" smtClean="0">
                <a:solidFill>
                  <a:srgbClr val="0070C0"/>
                </a:solidFill>
                <a:latin typeface="Cambria" panose="02040503050406030204" pitchFamily="18" charset="0"/>
              </a:rPr>
              <a:t>DNS hijacking attacks</a:t>
            </a:r>
            <a:r>
              <a:rPr lang="en-US" b="0" i="0" u="none" strike="noStrike" baseline="0" dirty="0" smtClean="0">
                <a:solidFill>
                  <a:srgbClr val="000000"/>
                </a:solidFill>
                <a:latin typeface="Cambria" panose="02040503050406030204" pitchFamily="18" charset="0"/>
              </a:rPr>
              <a:t>. </a:t>
            </a:r>
            <a:endParaRPr lang="en-US" dirty="0"/>
          </a:p>
        </p:txBody>
      </p:sp>
    </p:spTree>
    <p:extLst>
      <p:ext uri="{BB962C8B-B14F-4D97-AF65-F5344CB8AC3E}">
        <p14:creationId xmlns:p14="http://schemas.microsoft.com/office/powerpoint/2010/main" val="210707133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5470" y="2799013"/>
            <a:ext cx="9744500" cy="923330"/>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rgbClr val="000000"/>
                </a:solidFill>
              </a:rPr>
              <a:t>Carry out the possible security attacks on the VPNs to highlight the vulnerabilities found during the literature Review.</a:t>
            </a:r>
          </a:p>
          <a:p>
            <a:pPr marL="1657350" lvl="3" indent="-285750" algn="just">
              <a:buFont typeface="Arial" panose="020B0604020202020204" pitchFamily="34" charset="0"/>
              <a:buChar char="•"/>
            </a:pPr>
            <a:endParaRPr lang="en-US" dirty="0" smtClean="0">
              <a:solidFill>
                <a:srgbClr val="000000"/>
              </a:solidFill>
            </a:endParaRPr>
          </a:p>
        </p:txBody>
      </p:sp>
      <p:sp>
        <p:nvSpPr>
          <p:cNvPr id="3" name="Rectangle 2"/>
          <p:cNvSpPr/>
          <p:nvPr/>
        </p:nvSpPr>
        <p:spPr>
          <a:xfrm>
            <a:off x="1407475" y="466711"/>
            <a:ext cx="8801050" cy="675185"/>
          </a:xfrm>
          <a:prstGeom prst="rect">
            <a:avLst/>
          </a:prstGeom>
        </p:spPr>
        <p:txBody>
          <a:bodyPr wrap="square">
            <a:spAutoFit/>
          </a:bodyPr>
          <a:lstStyle/>
          <a:p>
            <a:pPr algn="ctr">
              <a:lnSpc>
                <a:spcPct val="115000"/>
              </a:lnSpc>
              <a:spcAft>
                <a:spcPts val="1500"/>
              </a:spcAft>
            </a:pPr>
            <a:r>
              <a:rPr lang="en-US" sz="36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Future Implementation</a:t>
            </a:r>
            <a:endParaRPr lang="en-US" sz="36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94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7689" y="2078317"/>
            <a:ext cx="7899042" cy="2263697"/>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Content</a:t>
            </a:r>
            <a:endParaRPr lang="en-US" sz="3200" kern="1400" spc="25" dirty="0" smtClean="0">
              <a:solidFill>
                <a:srgbClr val="17365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1714500" lvl="3" indent="-342900">
              <a:lnSpc>
                <a:spcPct val="115000"/>
              </a:lnSpc>
              <a:buFont typeface="+mj-lt"/>
              <a:buAutoNum type="alphaLcPeriod"/>
            </a:pPr>
            <a:r>
              <a:rPr lang="en-US" dirty="0" smtClean="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WHAT ARE VIRTUAL PRIVATE NETWORKS</a:t>
            </a:r>
          </a:p>
          <a:p>
            <a:pPr marL="1714500" lvl="3" indent="-342900">
              <a:lnSpc>
                <a:spcPct val="115000"/>
              </a:lnSpc>
              <a:buFont typeface="+mj-lt"/>
              <a:buAutoNum type="alphaLcPeriod"/>
            </a:pPr>
            <a:r>
              <a:rPr lang="en-US"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t>WHY WE CHOSE THE TOPIC</a:t>
            </a:r>
          </a:p>
          <a:p>
            <a:pPr marL="1714500" lvl="3" indent="-342900">
              <a:lnSpc>
                <a:spcPct val="115000"/>
              </a:lnSpc>
              <a:buFont typeface="+mj-lt"/>
              <a:buAutoNum type="alphaLcPeriod"/>
            </a:pPr>
            <a:r>
              <a:rPr lang="en-US"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t>WORK DONE IN THE LITERATURE REVIEW</a:t>
            </a:r>
          </a:p>
          <a:p>
            <a:pPr marL="1714500" lvl="3" indent="-342900">
              <a:lnSpc>
                <a:spcPct val="115000"/>
              </a:lnSpc>
              <a:buFont typeface="+mj-lt"/>
              <a:buAutoNum type="alphaLcPeriod"/>
            </a:pPr>
            <a:r>
              <a:rPr lang="en-US"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t>FUTURE IMPLEMENTATION</a:t>
            </a: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810365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5276" y="859053"/>
            <a:ext cx="7899042" cy="97706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WHAT </a:t>
            </a:r>
            <a:r>
              <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ARE VIRTUAL PRIVATE NETWORKS</a:t>
            </a: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4503761" y="2193363"/>
            <a:ext cx="6660108" cy="3490186"/>
          </a:xfrm>
          <a:prstGeom prst="rect">
            <a:avLst/>
          </a:prstGeom>
        </p:spPr>
        <p:txBody>
          <a:bodyPr wrap="square">
            <a:spAutoFit/>
          </a:bodyPr>
          <a:lstStyle/>
          <a:p>
            <a:pPr>
              <a:lnSpc>
                <a:spcPct val="115000"/>
              </a:lnSpc>
            </a:pPr>
            <a:r>
              <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is a network that is constructed by using public wires — usually the Internet — to enable remote users to securely connect to a private network, such as a company's internal network. </a:t>
            </a:r>
          </a:p>
        </p:txBody>
      </p:sp>
      <p:pic>
        <p:nvPicPr>
          <p:cNvPr id="5" name="Picture 4"/>
          <p:cNvPicPr>
            <a:picLocks noChangeAspect="1"/>
          </p:cNvPicPr>
          <p:nvPr/>
        </p:nvPicPr>
        <p:blipFill rotWithShape="1">
          <a:blip r:embed="rId2"/>
          <a:srcRect l="30944" t="20663" r="38322" b="50233"/>
          <a:stretch/>
        </p:blipFill>
        <p:spPr>
          <a:xfrm>
            <a:off x="395786" y="2873931"/>
            <a:ext cx="3998794" cy="2129050"/>
          </a:xfrm>
          <a:prstGeom prst="rect">
            <a:avLst/>
          </a:prstGeom>
        </p:spPr>
      </p:pic>
    </p:spTree>
    <p:extLst>
      <p:ext uri="{BB962C8B-B14F-4D97-AF65-F5344CB8AC3E}">
        <p14:creationId xmlns:p14="http://schemas.microsoft.com/office/powerpoint/2010/main" val="185806483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504" t="3126" r="11259" b="17210"/>
          <a:stretch/>
        </p:blipFill>
        <p:spPr>
          <a:xfrm>
            <a:off x="846161" y="668740"/>
            <a:ext cx="10699845" cy="5827594"/>
          </a:xfrm>
          <a:prstGeom prst="rect">
            <a:avLst/>
          </a:prstGeom>
        </p:spPr>
      </p:pic>
    </p:spTree>
    <p:extLst>
      <p:ext uri="{BB962C8B-B14F-4D97-AF65-F5344CB8AC3E}">
        <p14:creationId xmlns:p14="http://schemas.microsoft.com/office/powerpoint/2010/main" val="159955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71" t="10401" r="10839" b="18330"/>
          <a:stretch/>
        </p:blipFill>
        <p:spPr>
          <a:xfrm>
            <a:off x="477671" y="682389"/>
            <a:ext cx="11304419" cy="5431808"/>
          </a:xfrm>
          <a:prstGeom prst="rect">
            <a:avLst/>
          </a:prstGeom>
        </p:spPr>
      </p:pic>
    </p:spTree>
    <p:extLst>
      <p:ext uri="{BB962C8B-B14F-4D97-AF65-F5344CB8AC3E}">
        <p14:creationId xmlns:p14="http://schemas.microsoft.com/office/powerpoint/2010/main" val="56607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064" t="1259" r="6539" b="7322"/>
          <a:stretch/>
        </p:blipFill>
        <p:spPr>
          <a:xfrm>
            <a:off x="941696" y="170597"/>
            <a:ext cx="10590662" cy="6687403"/>
          </a:xfrm>
          <a:prstGeom prst="rect">
            <a:avLst/>
          </a:prstGeom>
        </p:spPr>
      </p:pic>
    </p:spTree>
    <p:extLst>
      <p:ext uri="{BB962C8B-B14F-4D97-AF65-F5344CB8AC3E}">
        <p14:creationId xmlns:p14="http://schemas.microsoft.com/office/powerpoint/2010/main" val="370676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595" t="700" r="15350" b="6763"/>
          <a:stretch/>
        </p:blipFill>
        <p:spPr>
          <a:xfrm>
            <a:off x="1419368" y="88710"/>
            <a:ext cx="9635319" cy="6769290"/>
          </a:xfrm>
          <a:prstGeom prst="rect">
            <a:avLst/>
          </a:prstGeom>
        </p:spPr>
      </p:pic>
    </p:spTree>
    <p:extLst>
      <p:ext uri="{BB962C8B-B14F-4D97-AF65-F5344CB8AC3E}">
        <p14:creationId xmlns:p14="http://schemas.microsoft.com/office/powerpoint/2010/main" val="201316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4336" t="42491" r="29616" b="22435"/>
          <a:stretch/>
        </p:blipFill>
        <p:spPr>
          <a:xfrm>
            <a:off x="286601" y="2545308"/>
            <a:ext cx="5991367" cy="2565779"/>
          </a:xfrm>
          <a:prstGeom prst="rect">
            <a:avLst/>
          </a:prstGeom>
        </p:spPr>
      </p:pic>
      <p:sp>
        <p:nvSpPr>
          <p:cNvPr id="4" name="Rectangle 3"/>
          <p:cNvSpPr/>
          <p:nvPr/>
        </p:nvSpPr>
        <p:spPr>
          <a:xfrm>
            <a:off x="1311098" y="1241946"/>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ENCRYPTED</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7273008" y="1050877"/>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SECURE</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3"/>
          <a:srcRect l="40700" t="40065" r="30140" b="11987"/>
          <a:stretch/>
        </p:blipFill>
        <p:spPr>
          <a:xfrm>
            <a:off x="7273008" y="2231448"/>
            <a:ext cx="3794077" cy="3507475"/>
          </a:xfrm>
          <a:prstGeom prst="rect">
            <a:avLst/>
          </a:prstGeom>
        </p:spPr>
      </p:pic>
    </p:spTree>
    <p:extLst>
      <p:ext uri="{BB962C8B-B14F-4D97-AF65-F5344CB8AC3E}">
        <p14:creationId xmlns:p14="http://schemas.microsoft.com/office/powerpoint/2010/main" val="54820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88" y="672172"/>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ANONYMITY</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rotWithShape="1">
          <a:blip r:embed="rId2"/>
          <a:srcRect l="47413" t="27565" r="27203" b="15158"/>
          <a:stretch/>
        </p:blipFill>
        <p:spPr>
          <a:xfrm>
            <a:off x="560584" y="1368207"/>
            <a:ext cx="2557740" cy="3244736"/>
          </a:xfrm>
          <a:prstGeom prst="rect">
            <a:avLst/>
          </a:prstGeom>
        </p:spPr>
      </p:pic>
      <p:pic>
        <p:nvPicPr>
          <p:cNvPr id="4" name="Picture 3"/>
          <p:cNvPicPr>
            <a:picLocks noChangeAspect="1"/>
          </p:cNvPicPr>
          <p:nvPr/>
        </p:nvPicPr>
        <p:blipFill rotWithShape="1">
          <a:blip r:embed="rId3"/>
          <a:srcRect l="3778" t="11521" r="35490" b="23741"/>
          <a:stretch/>
        </p:blipFill>
        <p:spPr>
          <a:xfrm>
            <a:off x="3944203" y="1368207"/>
            <a:ext cx="7902053" cy="4735773"/>
          </a:xfrm>
          <a:prstGeom prst="rect">
            <a:avLst/>
          </a:prstGeom>
        </p:spPr>
      </p:pic>
      <p:sp>
        <p:nvSpPr>
          <p:cNvPr id="5" name="Rectangle 4"/>
          <p:cNvSpPr/>
          <p:nvPr/>
        </p:nvSpPr>
        <p:spPr>
          <a:xfrm>
            <a:off x="5947943" y="672172"/>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PRIVACY </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0062743" y="2372994"/>
            <a:ext cx="2129257" cy="804836"/>
          </a:xfrm>
          <a:prstGeom prst="rect">
            <a:avLst/>
          </a:prstGeom>
        </p:spPr>
        <p:txBody>
          <a:bodyPr wrap="square">
            <a:spAutoFit/>
          </a:bodyPr>
          <a:lstStyle/>
          <a:p>
            <a:pPr algn="ctr">
              <a:spcAft>
                <a:spcPts val="1500"/>
              </a:spcAft>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HACKERS</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844146" y="5869096"/>
            <a:ext cx="2982242" cy="804836"/>
          </a:xfrm>
          <a:prstGeom prst="rect">
            <a:avLst/>
          </a:prstGeom>
        </p:spPr>
        <p:txBody>
          <a:bodyPr wrap="square">
            <a:spAutoFit/>
          </a:bodyPr>
          <a:lstStyle/>
          <a:p>
            <a:pPr algn="ctr">
              <a:spcAft>
                <a:spcPts val="1500"/>
              </a:spcAft>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GOVT CENSORSHIP</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9488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581</Words>
  <Application>Microsoft Office PowerPoint</Application>
  <PresentationFormat>Widescreen</PresentationFormat>
  <Paragraphs>81</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Atiqa Zafar</dc:creator>
  <cp:lastModifiedBy>Atiqa Zafar</cp:lastModifiedBy>
  <cp:revision>26</cp:revision>
  <dcterms:created xsi:type="dcterms:W3CDTF">2015-11-26T01:21:51Z</dcterms:created>
  <dcterms:modified xsi:type="dcterms:W3CDTF">2016-01-04T19:43:24Z</dcterms:modified>
</cp:coreProperties>
</file>